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6"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P" initials="N" lastIdx="1" clrIdx="0">
    <p:extLst>
      <p:ext uri="{19B8F6BF-5375-455C-9EA6-DF929625EA0E}">
        <p15:presenceInfo xmlns:p15="http://schemas.microsoft.com/office/powerpoint/2012/main" userId="N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9" d="100"/>
          <a:sy n="89" d="100"/>
        </p:scale>
        <p:origin x="466"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7-11-01T15:53:59.721" idx="1">
    <p:pos x="10" y="10"/>
    <p:text/>
    <p:extLst>
      <p:ext uri="{C676402C-5697-4E1C-873F-D02D1690AC5C}">
        <p15:threadingInfo xmlns:p15="http://schemas.microsoft.com/office/powerpoint/2012/main" timeZoneBias="-21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949DAC-E15D-41CD-AF6A-962E060FD20C}" type="datetimeFigureOut">
              <a:rPr lang="en-US" smtClean="0"/>
              <a:t>4/19/2020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3755F4-F6AA-4FDA-AD5A-5701D2FF4381}" type="slidenum">
              <a:rPr lang="en-US" smtClean="0"/>
              <a:t>‹#›</a:t>
            </a:fld>
            <a:endParaRPr lang="en-US"/>
          </a:p>
        </p:txBody>
      </p:sp>
    </p:spTree>
    <p:extLst>
      <p:ext uri="{BB962C8B-B14F-4D97-AF65-F5344CB8AC3E}">
        <p14:creationId xmlns:p14="http://schemas.microsoft.com/office/powerpoint/2010/main" val="1396900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876C981-9CC1-4612-B14D-06B0EF92FA76}" type="datetimeFigureOut">
              <a:rPr lang="en-US" smtClean="0"/>
              <a:t>4/19/2020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FD3B50-9D41-467D-886D-9C49BCBFD372}" type="slidenum">
              <a:rPr lang="en-US" smtClean="0"/>
              <a:t>‹#›</a:t>
            </a:fld>
            <a:endParaRPr lang="en-US"/>
          </a:p>
        </p:txBody>
      </p:sp>
    </p:spTree>
    <p:extLst>
      <p:ext uri="{BB962C8B-B14F-4D97-AF65-F5344CB8AC3E}">
        <p14:creationId xmlns:p14="http://schemas.microsoft.com/office/powerpoint/2010/main" val="29896369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876C981-9CC1-4612-B14D-06B0EF92FA76}" type="datetimeFigureOut">
              <a:rPr lang="en-US" smtClean="0"/>
              <a:t>4/19/2020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FD3B50-9D41-467D-886D-9C49BCBFD372}" type="slidenum">
              <a:rPr lang="en-US" smtClean="0"/>
              <a:t>‹#›</a:t>
            </a:fld>
            <a:endParaRPr lang="en-US"/>
          </a:p>
        </p:txBody>
      </p:sp>
    </p:spTree>
    <p:extLst>
      <p:ext uri="{BB962C8B-B14F-4D97-AF65-F5344CB8AC3E}">
        <p14:creationId xmlns:p14="http://schemas.microsoft.com/office/powerpoint/2010/main" val="18591151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E876C981-9CC1-4612-B14D-06B0EF92FA76}" type="datetimeFigureOut">
              <a:rPr lang="en-US" smtClean="0"/>
              <a:t>4/19/2020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FD3B50-9D41-467D-886D-9C49BCBFD372}" type="slidenum">
              <a:rPr lang="en-US" smtClean="0"/>
              <a:t>‹#›</a:t>
            </a:fld>
            <a:endParaRPr lang="en-US"/>
          </a:p>
        </p:txBody>
      </p:sp>
    </p:spTree>
    <p:extLst>
      <p:ext uri="{BB962C8B-B14F-4D97-AF65-F5344CB8AC3E}">
        <p14:creationId xmlns:p14="http://schemas.microsoft.com/office/powerpoint/2010/main" val="73501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E876C981-9CC1-4612-B14D-06B0EF92FA76}" type="datetimeFigureOut">
              <a:rPr lang="en-US" smtClean="0"/>
              <a:t>4/19/2020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FD3B50-9D41-467D-886D-9C49BCBFD372}"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2480802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876C981-9CC1-4612-B14D-06B0EF92FA76}" type="datetimeFigureOut">
              <a:rPr lang="en-US" smtClean="0"/>
              <a:t>4/19/2020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FD3B50-9D41-467D-886D-9C49BCBFD372}" type="slidenum">
              <a:rPr lang="en-US" smtClean="0"/>
              <a:t>‹#›</a:t>
            </a:fld>
            <a:endParaRPr lang="en-US"/>
          </a:p>
        </p:txBody>
      </p:sp>
    </p:spTree>
    <p:extLst>
      <p:ext uri="{BB962C8B-B14F-4D97-AF65-F5344CB8AC3E}">
        <p14:creationId xmlns:p14="http://schemas.microsoft.com/office/powerpoint/2010/main" val="1923536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E876C981-9CC1-4612-B14D-06B0EF92FA76}" type="datetimeFigureOut">
              <a:rPr lang="en-US" smtClean="0"/>
              <a:t>4/19/2020</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FD3B50-9D41-467D-886D-9C49BCBFD372}" type="slidenum">
              <a:rPr lang="en-US" smtClean="0"/>
              <a:t>‹#›</a:t>
            </a:fld>
            <a:endParaRPr lang="en-US"/>
          </a:p>
        </p:txBody>
      </p:sp>
    </p:spTree>
    <p:extLst>
      <p:ext uri="{BB962C8B-B14F-4D97-AF65-F5344CB8AC3E}">
        <p14:creationId xmlns:p14="http://schemas.microsoft.com/office/powerpoint/2010/main" val="35112406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E876C981-9CC1-4612-B14D-06B0EF92FA76}" type="datetimeFigureOut">
              <a:rPr lang="en-US" smtClean="0"/>
              <a:t>4/19/2020</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FD3B50-9D41-467D-886D-9C49BCBFD372}" type="slidenum">
              <a:rPr lang="en-US" smtClean="0"/>
              <a:t>‹#›</a:t>
            </a:fld>
            <a:endParaRPr lang="en-US"/>
          </a:p>
        </p:txBody>
      </p:sp>
    </p:spTree>
    <p:extLst>
      <p:ext uri="{BB962C8B-B14F-4D97-AF65-F5344CB8AC3E}">
        <p14:creationId xmlns:p14="http://schemas.microsoft.com/office/powerpoint/2010/main" val="8353550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876C981-9CC1-4612-B14D-06B0EF92FA76}" type="datetimeFigureOut">
              <a:rPr lang="en-US" smtClean="0"/>
              <a:t>4/19/2020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FD3B50-9D41-467D-886D-9C49BCBFD372}" type="slidenum">
              <a:rPr lang="en-US" smtClean="0"/>
              <a:t>‹#›</a:t>
            </a:fld>
            <a:endParaRPr lang="en-US"/>
          </a:p>
        </p:txBody>
      </p:sp>
    </p:spTree>
    <p:extLst>
      <p:ext uri="{BB962C8B-B14F-4D97-AF65-F5344CB8AC3E}">
        <p14:creationId xmlns:p14="http://schemas.microsoft.com/office/powerpoint/2010/main" val="9317126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876C981-9CC1-4612-B14D-06B0EF92FA76}" type="datetimeFigureOut">
              <a:rPr lang="en-US" smtClean="0"/>
              <a:t>4/19/2020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FD3B50-9D41-467D-886D-9C49BCBFD372}" type="slidenum">
              <a:rPr lang="en-US" smtClean="0"/>
              <a:t>‹#›</a:t>
            </a:fld>
            <a:endParaRPr lang="en-US"/>
          </a:p>
        </p:txBody>
      </p:sp>
    </p:spTree>
    <p:extLst>
      <p:ext uri="{BB962C8B-B14F-4D97-AF65-F5344CB8AC3E}">
        <p14:creationId xmlns:p14="http://schemas.microsoft.com/office/powerpoint/2010/main" val="2622952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E876C981-9CC1-4612-B14D-06B0EF92FA76}" type="datetimeFigureOut">
              <a:rPr lang="en-US" smtClean="0"/>
              <a:t>4/19/2020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FD3B50-9D41-467D-886D-9C49BCBFD372}" type="slidenum">
              <a:rPr lang="en-US" smtClean="0"/>
              <a:t>‹#›</a:t>
            </a:fld>
            <a:endParaRPr lang="en-US"/>
          </a:p>
        </p:txBody>
      </p:sp>
    </p:spTree>
    <p:extLst>
      <p:ext uri="{BB962C8B-B14F-4D97-AF65-F5344CB8AC3E}">
        <p14:creationId xmlns:p14="http://schemas.microsoft.com/office/powerpoint/2010/main" val="27102558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876C981-9CC1-4612-B14D-06B0EF92FA76}" type="datetimeFigureOut">
              <a:rPr lang="en-US" smtClean="0"/>
              <a:t>4/19/2020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FD3B50-9D41-467D-886D-9C49BCBFD372}" type="slidenum">
              <a:rPr lang="en-US" smtClean="0"/>
              <a:t>‹#›</a:t>
            </a:fld>
            <a:endParaRPr lang="en-US"/>
          </a:p>
        </p:txBody>
      </p:sp>
    </p:spTree>
    <p:extLst>
      <p:ext uri="{BB962C8B-B14F-4D97-AF65-F5344CB8AC3E}">
        <p14:creationId xmlns:p14="http://schemas.microsoft.com/office/powerpoint/2010/main" val="4195115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876C981-9CC1-4612-B14D-06B0EF92FA76}" type="datetimeFigureOut">
              <a:rPr lang="en-US" smtClean="0"/>
              <a:t>4/19/2020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FD3B50-9D41-467D-886D-9C49BCBFD372}" type="slidenum">
              <a:rPr lang="en-US" smtClean="0"/>
              <a:t>‹#›</a:t>
            </a:fld>
            <a:endParaRPr lang="en-US"/>
          </a:p>
        </p:txBody>
      </p:sp>
    </p:spTree>
    <p:extLst>
      <p:ext uri="{BB962C8B-B14F-4D97-AF65-F5344CB8AC3E}">
        <p14:creationId xmlns:p14="http://schemas.microsoft.com/office/powerpoint/2010/main" val="1564149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876C981-9CC1-4612-B14D-06B0EF92FA76}" type="datetimeFigureOut">
              <a:rPr lang="en-US" smtClean="0"/>
              <a:t>4/19/2020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8FD3B50-9D41-467D-886D-9C49BCBFD372}" type="slidenum">
              <a:rPr lang="en-US" smtClean="0"/>
              <a:t>‹#›</a:t>
            </a:fld>
            <a:endParaRPr lang="en-US"/>
          </a:p>
        </p:txBody>
      </p:sp>
    </p:spTree>
    <p:extLst>
      <p:ext uri="{BB962C8B-B14F-4D97-AF65-F5344CB8AC3E}">
        <p14:creationId xmlns:p14="http://schemas.microsoft.com/office/powerpoint/2010/main" val="28468071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E876C981-9CC1-4612-B14D-06B0EF92FA76}" type="datetimeFigureOut">
              <a:rPr lang="en-US" smtClean="0"/>
              <a:t>4/19/2020</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88FD3B50-9D41-467D-886D-9C49BCBFD372}" type="slidenum">
              <a:rPr lang="en-US" smtClean="0"/>
              <a:t>‹#›</a:t>
            </a:fld>
            <a:endParaRPr lang="en-US"/>
          </a:p>
        </p:txBody>
      </p:sp>
    </p:spTree>
    <p:extLst>
      <p:ext uri="{BB962C8B-B14F-4D97-AF65-F5344CB8AC3E}">
        <p14:creationId xmlns:p14="http://schemas.microsoft.com/office/powerpoint/2010/main" val="9546104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E876C981-9CC1-4612-B14D-06B0EF92FA76}" type="datetimeFigureOut">
              <a:rPr lang="en-US" smtClean="0"/>
              <a:t>4/19/2020</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88FD3B50-9D41-467D-886D-9C49BCBFD372}" type="slidenum">
              <a:rPr lang="en-US" smtClean="0"/>
              <a:t>‹#›</a:t>
            </a:fld>
            <a:endParaRPr lang="en-US"/>
          </a:p>
        </p:txBody>
      </p:sp>
    </p:spTree>
    <p:extLst>
      <p:ext uri="{BB962C8B-B14F-4D97-AF65-F5344CB8AC3E}">
        <p14:creationId xmlns:p14="http://schemas.microsoft.com/office/powerpoint/2010/main" val="3195510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7" name="Date Placeholder 4"/>
          <p:cNvSpPr>
            <a:spLocks noGrp="1"/>
          </p:cNvSpPr>
          <p:nvPr>
            <p:ph type="dt" sz="half" idx="10"/>
          </p:nvPr>
        </p:nvSpPr>
        <p:spPr/>
        <p:txBody>
          <a:bodyPr/>
          <a:lstStyle/>
          <a:p>
            <a:fld id="{E876C981-9CC1-4612-B14D-06B0EF92FA76}" type="datetimeFigureOut">
              <a:rPr lang="en-US" smtClean="0"/>
              <a:t>4/19/2020</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88FD3B50-9D41-467D-886D-9C49BCBFD372}" type="slidenum">
              <a:rPr lang="en-US" smtClean="0"/>
              <a:t>‹#›</a:t>
            </a:fld>
            <a:endParaRPr lang="en-US"/>
          </a:p>
        </p:txBody>
      </p:sp>
    </p:spTree>
    <p:extLst>
      <p:ext uri="{BB962C8B-B14F-4D97-AF65-F5344CB8AC3E}">
        <p14:creationId xmlns:p14="http://schemas.microsoft.com/office/powerpoint/2010/main" val="34653802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876C981-9CC1-4612-B14D-06B0EF92FA76}" type="datetimeFigureOut">
              <a:rPr lang="en-US" smtClean="0"/>
              <a:t>4/19/2020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FD3B50-9D41-467D-886D-9C49BCBFD372}" type="slidenum">
              <a:rPr lang="en-US" smtClean="0"/>
              <a:t>‹#›</a:t>
            </a:fld>
            <a:endParaRPr lang="en-US"/>
          </a:p>
        </p:txBody>
      </p:sp>
    </p:spTree>
    <p:extLst>
      <p:ext uri="{BB962C8B-B14F-4D97-AF65-F5344CB8AC3E}">
        <p14:creationId xmlns:p14="http://schemas.microsoft.com/office/powerpoint/2010/main" val="3486968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E876C981-9CC1-4612-B14D-06B0EF92FA76}" type="datetimeFigureOut">
              <a:rPr lang="en-US" smtClean="0"/>
              <a:t>4/19/2020</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88FD3B50-9D41-467D-886D-9C49BCBFD372}" type="slidenum">
              <a:rPr lang="en-US" smtClean="0"/>
              <a:t>‹#›</a:t>
            </a:fld>
            <a:endParaRPr lang="en-US"/>
          </a:p>
        </p:txBody>
      </p:sp>
    </p:spTree>
    <p:extLst>
      <p:ext uri="{BB962C8B-B14F-4D97-AF65-F5344CB8AC3E}">
        <p14:creationId xmlns:p14="http://schemas.microsoft.com/office/powerpoint/2010/main" val="1538034666"/>
      </p:ext>
    </p:extLst>
  </p:cSld>
  <p:clrMap bg1="dk1" tx1="lt1" bg2="dk2" tx2="lt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 id="2147483800" r:id="rId14"/>
    <p:sldLayoutId id="2147483801" r:id="rId15"/>
    <p:sldLayoutId id="2147483802" r:id="rId16"/>
    <p:sldLayoutId id="2147483803"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37806" y="148457"/>
            <a:ext cx="8238308" cy="707886"/>
          </a:xfrm>
          <a:prstGeom prst="rect">
            <a:avLst/>
          </a:prstGeom>
          <a:noFill/>
        </p:spPr>
        <p:txBody>
          <a:bodyPr wrap="square" rtlCol="0">
            <a:spAutoFit/>
          </a:bodyPr>
          <a:lstStyle/>
          <a:p>
            <a:pPr algn="ctr"/>
            <a:r>
              <a:rPr lang="en-US" sz="4000" b="1" dirty="0" smtClean="0"/>
              <a:t>In The Name Of God </a:t>
            </a:r>
            <a:endParaRPr lang="en-US" sz="4000" b="1" dirty="0"/>
          </a:p>
        </p:txBody>
      </p:sp>
      <p:sp>
        <p:nvSpPr>
          <p:cNvPr id="5" name="TextBox 4"/>
          <p:cNvSpPr txBox="1"/>
          <p:nvPr/>
        </p:nvSpPr>
        <p:spPr>
          <a:xfrm>
            <a:off x="531223" y="1436586"/>
            <a:ext cx="11068594" cy="954107"/>
          </a:xfrm>
          <a:prstGeom prst="rect">
            <a:avLst/>
          </a:prstGeom>
          <a:noFill/>
        </p:spPr>
        <p:txBody>
          <a:bodyPr wrap="square" rtlCol="0">
            <a:spAutoFit/>
          </a:bodyPr>
          <a:lstStyle/>
          <a:p>
            <a:r>
              <a:rPr lang="en-US" sz="2800" b="1" dirty="0" smtClean="0">
                <a:solidFill>
                  <a:srgbClr val="FF0000"/>
                </a:solidFill>
                <a:cs typeface="B Roya" panose="00000400000000000000" pitchFamily="2" charset="-78"/>
              </a:rPr>
              <a:t> Now let us answer our 10 questions to discover this method’ principles:</a:t>
            </a:r>
            <a:endParaRPr lang="en-US" sz="2800" b="1" dirty="0">
              <a:solidFill>
                <a:srgbClr val="FF0000"/>
              </a:solidFill>
              <a:cs typeface="B Roya" panose="00000400000000000000" pitchFamily="2" charset="-78"/>
            </a:endParaRPr>
          </a:p>
        </p:txBody>
      </p:sp>
      <p:sp>
        <p:nvSpPr>
          <p:cNvPr id="8" name="Oval 7"/>
          <p:cNvSpPr/>
          <p:nvPr/>
        </p:nvSpPr>
        <p:spPr>
          <a:xfrm>
            <a:off x="409303" y="1541417"/>
            <a:ext cx="269966" cy="269966"/>
          </a:xfrm>
          <a:prstGeom prst="ellipse">
            <a:avLst/>
          </a:prstGeom>
          <a:ln>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TextBox 9"/>
          <p:cNvSpPr txBox="1"/>
          <p:nvPr/>
        </p:nvSpPr>
        <p:spPr>
          <a:xfrm>
            <a:off x="531223" y="2969623"/>
            <a:ext cx="11068594" cy="461665"/>
          </a:xfrm>
          <a:prstGeom prst="rect">
            <a:avLst/>
          </a:prstGeom>
          <a:noFill/>
        </p:spPr>
        <p:txBody>
          <a:bodyPr wrap="square" rtlCol="0">
            <a:spAutoFit/>
          </a:bodyPr>
          <a:lstStyle/>
          <a:p>
            <a:r>
              <a:rPr lang="en-US" sz="2400" b="1" dirty="0" smtClean="0">
                <a:latin typeface="+mj-lt"/>
              </a:rPr>
              <a:t>1.What are the goals of teachers using this method(</a:t>
            </a:r>
            <a:r>
              <a:rPr lang="en-US" sz="2400" b="1" dirty="0" err="1" smtClean="0">
                <a:latin typeface="+mj-lt"/>
              </a:rPr>
              <a:t>desuggestopedia</a:t>
            </a:r>
            <a:r>
              <a:rPr lang="en-US" sz="2400" b="1" dirty="0" smtClean="0">
                <a:latin typeface="+mj-lt"/>
              </a:rPr>
              <a:t>)?</a:t>
            </a:r>
            <a:endParaRPr lang="en-US" sz="2400" b="1" dirty="0">
              <a:latin typeface="+mj-lt"/>
            </a:endParaRPr>
          </a:p>
        </p:txBody>
      </p:sp>
      <p:sp>
        <p:nvSpPr>
          <p:cNvPr id="12" name="TextBox 11"/>
          <p:cNvSpPr txBox="1"/>
          <p:nvPr/>
        </p:nvSpPr>
        <p:spPr>
          <a:xfrm>
            <a:off x="679269" y="4032069"/>
            <a:ext cx="10380617" cy="1569660"/>
          </a:xfrm>
          <a:prstGeom prst="rect">
            <a:avLst/>
          </a:prstGeom>
          <a:noFill/>
        </p:spPr>
        <p:txBody>
          <a:bodyPr wrap="square" rtlCol="0">
            <a:spAutoFit/>
          </a:bodyPr>
          <a:lstStyle/>
          <a:p>
            <a:r>
              <a:rPr lang="en-US" sz="2000" b="1" dirty="0" smtClean="0">
                <a:solidFill>
                  <a:srgbClr val="FFC000"/>
                </a:solidFill>
              </a:rPr>
              <a:t>Answer</a:t>
            </a:r>
            <a:r>
              <a:rPr lang="en-US" sz="2400" b="1" dirty="0" smtClean="0"/>
              <a:t>: This teachers hope to </a:t>
            </a:r>
            <a:r>
              <a:rPr lang="en-US" sz="2400" b="1" dirty="0" smtClean="0">
                <a:solidFill>
                  <a:srgbClr val="FF0000"/>
                </a:solidFill>
              </a:rPr>
              <a:t>accelerate</a:t>
            </a:r>
            <a:r>
              <a:rPr lang="en-US" sz="2400" b="1" dirty="0" smtClean="0"/>
              <a:t> the process by which students learn to use target language for every day communication. Their duty is to </a:t>
            </a:r>
            <a:r>
              <a:rPr lang="en-US" sz="2400" b="1" dirty="0" smtClean="0">
                <a:solidFill>
                  <a:schemeClr val="accent1"/>
                </a:solidFill>
              </a:rPr>
              <a:t>remove psychological barriers </a:t>
            </a:r>
            <a:r>
              <a:rPr lang="en-US" sz="2400" b="1" dirty="0" smtClean="0"/>
              <a:t>that learners bring with them to learning situation.</a:t>
            </a:r>
            <a:endParaRPr lang="en-US" sz="2400" b="1" dirty="0"/>
          </a:p>
        </p:txBody>
      </p:sp>
    </p:spTree>
    <p:extLst>
      <p:ext uri="{BB962C8B-B14F-4D97-AF65-F5344CB8AC3E}">
        <p14:creationId xmlns:p14="http://schemas.microsoft.com/office/powerpoint/2010/main" val="15466552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307771" y="1219200"/>
            <a:ext cx="7132320" cy="2168434"/>
          </a:xfrm>
          <a:prstGeom prst="roundRect">
            <a:avLst/>
          </a:prstGeom>
          <a:solidFill>
            <a:schemeClr val="tx1"/>
          </a:solidFill>
          <a:ln>
            <a:solidFill>
              <a:srgbClr val="002060"/>
            </a:solid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n-US"/>
          </a:p>
        </p:txBody>
      </p:sp>
      <p:sp>
        <p:nvSpPr>
          <p:cNvPr id="5" name="TextBox 4"/>
          <p:cNvSpPr txBox="1"/>
          <p:nvPr/>
        </p:nvSpPr>
        <p:spPr>
          <a:xfrm>
            <a:off x="2778034" y="1837508"/>
            <a:ext cx="6061166" cy="707886"/>
          </a:xfrm>
          <a:prstGeom prst="rect">
            <a:avLst/>
          </a:prstGeom>
          <a:noFill/>
        </p:spPr>
        <p:txBody>
          <a:bodyPr wrap="square" rtlCol="0">
            <a:spAutoFit/>
          </a:bodyPr>
          <a:lstStyle/>
          <a:p>
            <a:pPr algn="ctr"/>
            <a:r>
              <a:rPr lang="en-US" sz="4000" b="1" dirty="0" smtClean="0">
                <a:solidFill>
                  <a:schemeClr val="bg1"/>
                </a:solidFill>
              </a:rPr>
              <a:t>Reviewing techniques</a:t>
            </a:r>
            <a:endParaRPr lang="en-US" sz="4000" b="1" dirty="0">
              <a:solidFill>
                <a:schemeClr val="bg1"/>
              </a:solidFill>
            </a:endParaRPr>
          </a:p>
        </p:txBody>
      </p:sp>
      <p:sp>
        <p:nvSpPr>
          <p:cNvPr id="9" name="Oval 8"/>
          <p:cNvSpPr/>
          <p:nvPr/>
        </p:nvSpPr>
        <p:spPr>
          <a:xfrm>
            <a:off x="1184366" y="4380411"/>
            <a:ext cx="400594" cy="37446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698171" y="4380411"/>
            <a:ext cx="8699863" cy="830997"/>
          </a:xfrm>
          <a:prstGeom prst="rect">
            <a:avLst/>
          </a:prstGeom>
          <a:noFill/>
        </p:spPr>
        <p:txBody>
          <a:bodyPr wrap="square" rtlCol="0">
            <a:spAutoFit/>
          </a:bodyPr>
          <a:lstStyle/>
          <a:p>
            <a:r>
              <a:rPr lang="en-US" sz="2400" b="1" dirty="0" smtClean="0">
                <a:solidFill>
                  <a:schemeClr val="accent1"/>
                </a:solidFill>
                <a:latin typeface="Arial" panose="020B0604020202020204" pitchFamily="34" charset="0"/>
                <a:cs typeface="Arial" panose="020B0604020202020204" pitchFamily="34" charset="0"/>
              </a:rPr>
              <a:t>Classroom set-up</a:t>
            </a:r>
            <a:r>
              <a:rPr lang="en-US" sz="2400" b="1" dirty="0" smtClean="0">
                <a:latin typeface="Arial" panose="020B0604020202020204" pitchFamily="34" charset="0"/>
                <a:cs typeface="Arial" panose="020B0604020202020204" pitchFamily="34" charset="0"/>
              </a:rPr>
              <a:t>: a bright and cheerful class environment.</a:t>
            </a:r>
            <a:endParaRPr lang="en-US" sz="2400" b="1" dirty="0">
              <a:latin typeface="Arial" panose="020B0604020202020204" pitchFamily="34" charset="0"/>
              <a:cs typeface="Arial" panose="020B0604020202020204" pitchFamily="34" charset="0"/>
            </a:endParaRPr>
          </a:p>
        </p:txBody>
      </p:sp>
      <p:sp>
        <p:nvSpPr>
          <p:cNvPr id="12" name="Oval 11"/>
          <p:cNvSpPr/>
          <p:nvPr/>
        </p:nvSpPr>
        <p:spPr>
          <a:xfrm>
            <a:off x="1184366" y="5686697"/>
            <a:ext cx="374468" cy="4180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1698171" y="5686697"/>
            <a:ext cx="8699863" cy="1200329"/>
          </a:xfrm>
          <a:prstGeom prst="rect">
            <a:avLst/>
          </a:prstGeom>
          <a:noFill/>
        </p:spPr>
        <p:txBody>
          <a:bodyPr wrap="square" rtlCol="0">
            <a:spAutoFit/>
          </a:bodyPr>
          <a:lstStyle/>
          <a:p>
            <a:r>
              <a:rPr lang="en-US" sz="2400" b="1" dirty="0" smtClean="0">
                <a:solidFill>
                  <a:schemeClr val="accent1"/>
                </a:solidFill>
                <a:latin typeface="Arial" panose="020B0604020202020204" pitchFamily="34" charset="0"/>
                <a:cs typeface="Arial" panose="020B0604020202020204" pitchFamily="34" charset="0"/>
              </a:rPr>
              <a:t>Peripheral learning</a:t>
            </a:r>
            <a:r>
              <a:rPr lang="en-US" sz="2400" b="1" dirty="0" smtClean="0">
                <a:latin typeface="Arial" panose="020B0604020202020204" pitchFamily="34" charset="0"/>
                <a:cs typeface="Arial" panose="020B0604020202020204" pitchFamily="34" charset="0"/>
              </a:rPr>
              <a:t>: this technique is based upon the idea that we perceive much more in our environment than we consciously notice.</a:t>
            </a:r>
            <a:endParaRPr lang="en-US"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961995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201783" y="1445623"/>
            <a:ext cx="391886" cy="33963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593669" y="1445623"/>
            <a:ext cx="8934994" cy="3323987"/>
          </a:xfrm>
          <a:prstGeom prst="rect">
            <a:avLst/>
          </a:prstGeom>
          <a:noFill/>
        </p:spPr>
        <p:txBody>
          <a:bodyPr wrap="square" rtlCol="0">
            <a:spAutoFit/>
          </a:bodyPr>
          <a:lstStyle/>
          <a:p>
            <a:r>
              <a:rPr lang="en-US" sz="2400" b="1" dirty="0" smtClean="0">
                <a:solidFill>
                  <a:srgbClr val="FF0000"/>
                </a:solidFill>
                <a:latin typeface="Arial" panose="020B0604020202020204" pitchFamily="34" charset="0"/>
                <a:cs typeface="Arial" panose="020B0604020202020204" pitchFamily="34" charset="0"/>
              </a:rPr>
              <a:t>Positive suggestion </a:t>
            </a:r>
            <a:r>
              <a:rPr lang="en-US" sz="2400" b="1" dirty="0" smtClean="0">
                <a:latin typeface="Arial" panose="020B0604020202020204" pitchFamily="34" charset="0"/>
                <a:cs typeface="Arial" panose="020B0604020202020204" pitchFamily="34" charset="0"/>
              </a:rPr>
              <a:t>: it is the teacher’s responsibility to orchestrate the suggestive factors in a learning position. By removing the barriers the learner bring with them to learning situation. </a:t>
            </a:r>
          </a:p>
          <a:p>
            <a:r>
              <a:rPr lang="en-US" sz="2400" b="1" dirty="0" smtClean="0">
                <a:latin typeface="Arial" panose="020B0604020202020204" pitchFamily="34" charset="0"/>
                <a:cs typeface="Arial" panose="020B0604020202020204" pitchFamily="34" charset="0"/>
              </a:rPr>
              <a:t>Teacher can do so through direct and indirect </a:t>
            </a:r>
            <a:r>
              <a:rPr lang="en-US" sz="2400" b="1" dirty="0" err="1" smtClean="0">
                <a:latin typeface="Arial" panose="020B0604020202020204" pitchFamily="34" charset="0"/>
                <a:cs typeface="Arial" panose="020B0604020202020204" pitchFamily="34" charset="0"/>
              </a:rPr>
              <a:t>means.direct</a:t>
            </a:r>
            <a:r>
              <a:rPr lang="en-US" sz="2400" b="1" dirty="0" smtClean="0">
                <a:latin typeface="Arial" panose="020B0604020202020204" pitchFamily="34" charset="0"/>
                <a:cs typeface="Arial" panose="020B0604020202020204" pitchFamily="34" charset="0"/>
              </a:rPr>
              <a:t> suggestion appeals to the students’ consciousness. Indirect suggestions appeals to students’ subconscious.</a:t>
            </a:r>
          </a:p>
          <a:p>
            <a:r>
              <a:rPr lang="en-US" sz="2400" b="1" dirty="0" smtClean="0">
                <a:latin typeface="Arial" panose="020B0604020202020204" pitchFamily="34" charset="0"/>
                <a:cs typeface="Arial" panose="020B0604020202020204" pitchFamily="34" charset="0"/>
              </a:rPr>
              <a:t>Indirect suggestion is more effective than the other.</a:t>
            </a:r>
          </a:p>
          <a:p>
            <a:endParaRPr lang="en-US" dirty="0"/>
          </a:p>
        </p:txBody>
      </p:sp>
      <p:sp>
        <p:nvSpPr>
          <p:cNvPr id="6" name="Oval 5"/>
          <p:cNvSpPr/>
          <p:nvPr/>
        </p:nvSpPr>
        <p:spPr>
          <a:xfrm>
            <a:off x="1201783" y="4972594"/>
            <a:ext cx="322217" cy="3657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672046" y="4972594"/>
            <a:ext cx="5582194" cy="461665"/>
          </a:xfrm>
          <a:prstGeom prst="rect">
            <a:avLst/>
          </a:prstGeom>
          <a:noFill/>
        </p:spPr>
        <p:txBody>
          <a:bodyPr wrap="square" rtlCol="0">
            <a:spAutoFit/>
          </a:bodyPr>
          <a:lstStyle/>
          <a:p>
            <a:r>
              <a:rPr lang="en-US" sz="2400" b="1" dirty="0" smtClean="0">
                <a:solidFill>
                  <a:srgbClr val="FF0000"/>
                </a:solidFill>
                <a:latin typeface="Arial" panose="020B0604020202020204" pitchFamily="34" charset="0"/>
                <a:cs typeface="Arial" panose="020B0604020202020204" pitchFamily="34" charset="0"/>
              </a:rPr>
              <a:t>Choosing a new identity</a:t>
            </a:r>
            <a:endParaRPr lang="en-US" sz="24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872704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314994" y="1593669"/>
            <a:ext cx="418012" cy="4267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733006" y="1593669"/>
            <a:ext cx="8543108" cy="461665"/>
          </a:xfrm>
          <a:prstGeom prst="rect">
            <a:avLst/>
          </a:prstGeom>
          <a:noFill/>
        </p:spPr>
        <p:txBody>
          <a:bodyPr wrap="square" rtlCol="0">
            <a:spAutoFit/>
          </a:bodyPr>
          <a:lstStyle/>
          <a:p>
            <a:r>
              <a:rPr lang="en-US" dirty="0" smtClean="0"/>
              <a:t> </a:t>
            </a:r>
            <a:r>
              <a:rPr lang="en-US" sz="2400" b="1" dirty="0" smtClean="0">
                <a:solidFill>
                  <a:srgbClr val="FF0000"/>
                </a:solidFill>
                <a:latin typeface="Arial" panose="020B0604020202020204" pitchFamily="34" charset="0"/>
                <a:cs typeface="Arial" panose="020B0604020202020204" pitchFamily="34" charset="0"/>
              </a:rPr>
              <a:t>role playing </a:t>
            </a:r>
            <a:r>
              <a:rPr lang="en-US" dirty="0" smtClean="0"/>
              <a:t>: </a:t>
            </a:r>
            <a:r>
              <a:rPr lang="en-US" sz="2400" b="1" dirty="0" smtClean="0"/>
              <a:t>pretending to be someone else</a:t>
            </a:r>
            <a:r>
              <a:rPr lang="en-US" dirty="0" smtClean="0"/>
              <a:t>.</a:t>
            </a:r>
            <a:endParaRPr lang="en-US" dirty="0"/>
          </a:p>
        </p:txBody>
      </p:sp>
      <p:sp>
        <p:nvSpPr>
          <p:cNvPr id="7" name="Oval 6"/>
          <p:cNvSpPr/>
          <p:nvPr/>
        </p:nvSpPr>
        <p:spPr>
          <a:xfrm>
            <a:off x="1254035" y="3126376"/>
            <a:ext cx="478971" cy="46155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1793966" y="3126376"/>
            <a:ext cx="4990011" cy="461665"/>
          </a:xfrm>
          <a:prstGeom prst="rect">
            <a:avLst/>
          </a:prstGeom>
          <a:noFill/>
        </p:spPr>
        <p:txBody>
          <a:bodyPr wrap="square" rtlCol="0">
            <a:spAutoFit/>
          </a:bodyPr>
          <a:lstStyle/>
          <a:p>
            <a:r>
              <a:rPr lang="en-US" sz="2400" b="1" dirty="0" smtClean="0">
                <a:solidFill>
                  <a:srgbClr val="FF0000"/>
                </a:solidFill>
                <a:latin typeface="Arial" panose="020B0604020202020204" pitchFamily="34" charset="0"/>
                <a:cs typeface="Arial" panose="020B0604020202020204" pitchFamily="34" charset="0"/>
              </a:rPr>
              <a:t>First concert</a:t>
            </a:r>
            <a:endParaRPr lang="en-US" sz="2400" b="1" dirty="0">
              <a:solidFill>
                <a:srgbClr val="FF0000"/>
              </a:solidFill>
              <a:latin typeface="Arial" panose="020B0604020202020204" pitchFamily="34" charset="0"/>
              <a:cs typeface="Arial" panose="020B0604020202020204" pitchFamily="34" charset="0"/>
            </a:endParaRPr>
          </a:p>
        </p:txBody>
      </p:sp>
      <p:sp>
        <p:nvSpPr>
          <p:cNvPr id="9" name="Oval 8"/>
          <p:cNvSpPr/>
          <p:nvPr/>
        </p:nvSpPr>
        <p:spPr>
          <a:xfrm>
            <a:off x="1166949" y="5016137"/>
            <a:ext cx="496388" cy="47897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733006" y="5016137"/>
            <a:ext cx="3405051" cy="461665"/>
          </a:xfrm>
          <a:prstGeom prst="rect">
            <a:avLst/>
          </a:prstGeom>
          <a:noFill/>
        </p:spPr>
        <p:txBody>
          <a:bodyPr wrap="square" rtlCol="0">
            <a:spAutoFit/>
          </a:bodyPr>
          <a:lstStyle/>
          <a:p>
            <a:r>
              <a:rPr lang="en-US" sz="2400" b="1" dirty="0" smtClean="0">
                <a:solidFill>
                  <a:srgbClr val="FF0000"/>
                </a:solidFill>
                <a:latin typeface="Arial" panose="020B0604020202020204" pitchFamily="34" charset="0"/>
                <a:cs typeface="Arial" panose="020B0604020202020204" pitchFamily="34" charset="0"/>
              </a:rPr>
              <a:t>Second concert</a:t>
            </a:r>
            <a:endParaRPr lang="en-US" sz="2400" b="1" dirty="0">
              <a:solidFill>
                <a:srgbClr val="FF0000"/>
              </a:solidFill>
              <a:latin typeface="Arial" panose="020B0604020202020204" pitchFamily="34" charset="0"/>
              <a:cs typeface="Arial" panose="020B0604020202020204" pitchFamily="34" charset="0"/>
            </a:endParaRPr>
          </a:p>
        </p:txBody>
      </p:sp>
      <p:sp>
        <p:nvSpPr>
          <p:cNvPr id="11" name="Right Brace 10"/>
          <p:cNvSpPr/>
          <p:nvPr/>
        </p:nvSpPr>
        <p:spPr>
          <a:xfrm>
            <a:off x="5268686" y="3056709"/>
            <a:ext cx="1872343" cy="2438400"/>
          </a:xfrm>
          <a:prstGeom prst="rightBrace">
            <a:avLst/>
          </a:prstGeom>
          <a:effectLst>
            <a:glow rad="635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p:cNvSpPr txBox="1"/>
          <p:nvPr/>
        </p:nvSpPr>
        <p:spPr>
          <a:xfrm>
            <a:off x="7480663" y="4058194"/>
            <a:ext cx="2595155" cy="461665"/>
          </a:xfrm>
          <a:prstGeom prst="rect">
            <a:avLst/>
          </a:prstGeom>
          <a:noFill/>
        </p:spPr>
        <p:txBody>
          <a:bodyPr wrap="square" rtlCol="0">
            <a:spAutoFit/>
          </a:bodyPr>
          <a:lstStyle/>
          <a:p>
            <a:r>
              <a:rPr lang="en-US" sz="2400" b="1" u="sng" dirty="0" smtClean="0">
                <a:solidFill>
                  <a:schemeClr val="bg1">
                    <a:lumMod val="95000"/>
                    <a:lumOff val="5000"/>
                  </a:schemeClr>
                </a:solidFill>
                <a:latin typeface="Arial" panose="020B0604020202020204" pitchFamily="34" charset="0"/>
                <a:cs typeface="Arial" panose="020B0604020202020204" pitchFamily="34" charset="0"/>
              </a:rPr>
              <a:t>Receptive phase</a:t>
            </a:r>
            <a:endParaRPr lang="en-US" sz="2400" b="1" u="sng" dirty="0">
              <a:solidFill>
                <a:schemeClr val="bg1">
                  <a:lumMod val="95000"/>
                  <a:lumOff val="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668141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09600" y="1532708"/>
            <a:ext cx="8247017" cy="830997"/>
          </a:xfrm>
          <a:prstGeom prst="rect">
            <a:avLst/>
          </a:prstGeom>
          <a:noFill/>
        </p:spPr>
        <p:txBody>
          <a:bodyPr wrap="square" rtlCol="0">
            <a:spAutoFit/>
          </a:bodyPr>
          <a:lstStyle/>
          <a:p>
            <a:r>
              <a:rPr lang="en-US" sz="2400" b="1" dirty="0" smtClean="0">
                <a:solidFill>
                  <a:schemeClr val="accent1"/>
                </a:solidFill>
                <a:latin typeface="Arial" panose="020B0604020202020204" pitchFamily="34" charset="0"/>
                <a:cs typeface="Arial" panose="020B0604020202020204" pitchFamily="34" charset="0"/>
              </a:rPr>
              <a:t>Primary activation</a:t>
            </a:r>
            <a:r>
              <a:rPr lang="en-US" sz="2400" b="1" dirty="0" smtClean="0">
                <a:latin typeface="Arial" panose="020B0604020202020204" pitchFamily="34" charset="0"/>
                <a:cs typeface="Arial" panose="020B0604020202020204" pitchFamily="34" charset="0"/>
              </a:rPr>
              <a:t>: the students reread the target language dialogued out loud, individually or in groups.</a:t>
            </a:r>
            <a:endParaRPr lang="en-US" sz="2400" b="1" dirty="0">
              <a:latin typeface="Arial" panose="020B0604020202020204" pitchFamily="34" charset="0"/>
              <a:cs typeface="Arial" panose="020B0604020202020204" pitchFamily="34" charset="0"/>
            </a:endParaRPr>
          </a:p>
        </p:txBody>
      </p:sp>
      <p:sp>
        <p:nvSpPr>
          <p:cNvPr id="6" name="TextBox 5"/>
          <p:cNvSpPr txBox="1"/>
          <p:nvPr/>
        </p:nvSpPr>
        <p:spPr>
          <a:xfrm>
            <a:off x="548640" y="3831772"/>
            <a:ext cx="7855131" cy="1938992"/>
          </a:xfrm>
          <a:prstGeom prst="rect">
            <a:avLst/>
          </a:prstGeom>
          <a:noFill/>
        </p:spPr>
        <p:txBody>
          <a:bodyPr wrap="square" rtlCol="0">
            <a:spAutoFit/>
          </a:bodyPr>
          <a:lstStyle/>
          <a:p>
            <a:r>
              <a:rPr lang="en-US" sz="2400" b="1" dirty="0" smtClean="0">
                <a:solidFill>
                  <a:schemeClr val="accent1"/>
                </a:solidFill>
                <a:latin typeface="Arial" panose="020B0604020202020204" pitchFamily="34" charset="0"/>
                <a:cs typeface="Arial" panose="020B0604020202020204" pitchFamily="34" charset="0"/>
              </a:rPr>
              <a:t>Creative adaption </a:t>
            </a:r>
            <a:r>
              <a:rPr lang="en-US" sz="2400" b="1" dirty="0" smtClean="0">
                <a:latin typeface="Arial" panose="020B0604020202020204" pitchFamily="34" charset="0"/>
                <a:cs typeface="Arial" panose="020B0604020202020204" pitchFamily="34" charset="0"/>
              </a:rPr>
              <a:t>: students are engage in various activities designed to help them learn the new material and use it spontaneously.</a:t>
            </a:r>
          </a:p>
          <a:p>
            <a:r>
              <a:rPr lang="en-US" sz="2400" b="1" dirty="0" smtClean="0">
                <a:latin typeface="Arial" panose="020B0604020202020204" pitchFamily="34" charset="0"/>
                <a:cs typeface="Arial" panose="020B0604020202020204" pitchFamily="34" charset="0"/>
              </a:rPr>
              <a:t>Activities such as : singing , dancing , dramatization, and games</a:t>
            </a:r>
            <a:r>
              <a:rPr lang="en-US" dirty="0" smtClean="0"/>
              <a:t>.</a:t>
            </a:r>
            <a:endParaRPr lang="en-US" dirty="0"/>
          </a:p>
        </p:txBody>
      </p:sp>
      <p:sp>
        <p:nvSpPr>
          <p:cNvPr id="8" name="Oval 7"/>
          <p:cNvSpPr/>
          <p:nvPr/>
        </p:nvSpPr>
        <p:spPr>
          <a:xfrm>
            <a:off x="252549" y="1645920"/>
            <a:ext cx="357051" cy="3022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52549" y="3951179"/>
            <a:ext cx="374469" cy="2960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Brace 9"/>
          <p:cNvSpPr/>
          <p:nvPr/>
        </p:nvSpPr>
        <p:spPr>
          <a:xfrm>
            <a:off x="8778240" y="1402080"/>
            <a:ext cx="1027611" cy="4368684"/>
          </a:xfrm>
          <a:prstGeom prst="rightBrace">
            <a:avLst/>
          </a:prstGeom>
        </p:spPr>
        <p:style>
          <a:lnRef idx="1">
            <a:schemeClr val="accent3"/>
          </a:lnRef>
          <a:fillRef idx="0">
            <a:schemeClr val="accent3"/>
          </a:fillRef>
          <a:effectRef idx="0">
            <a:schemeClr val="accent3"/>
          </a:effectRef>
          <a:fontRef idx="minor">
            <a:schemeClr val="tx1"/>
          </a:fontRef>
        </p:style>
        <p:txBody>
          <a:bodyPr rtlCol="0" anchor="ctr"/>
          <a:lstStyle/>
          <a:p>
            <a:pPr algn="ctr"/>
            <a:endParaRPr lang="en-US"/>
          </a:p>
        </p:txBody>
      </p:sp>
      <p:sp>
        <p:nvSpPr>
          <p:cNvPr id="11" name="TextBox 10"/>
          <p:cNvSpPr txBox="1"/>
          <p:nvPr/>
        </p:nvSpPr>
        <p:spPr>
          <a:xfrm>
            <a:off x="10040984" y="3386367"/>
            <a:ext cx="1898468" cy="400110"/>
          </a:xfrm>
          <a:prstGeom prst="rect">
            <a:avLst/>
          </a:prstGeom>
          <a:noFill/>
        </p:spPr>
        <p:txBody>
          <a:bodyPr wrap="square" rtlCol="0">
            <a:spAutoFit/>
          </a:bodyPr>
          <a:lstStyle/>
          <a:p>
            <a:r>
              <a:rPr lang="en-US" sz="2000" b="1" u="sng" dirty="0" smtClean="0">
                <a:solidFill>
                  <a:schemeClr val="bg1">
                    <a:lumMod val="95000"/>
                    <a:lumOff val="5000"/>
                  </a:schemeClr>
                </a:solidFill>
              </a:rPr>
              <a:t>Active phase</a:t>
            </a:r>
            <a:endParaRPr lang="en-US" sz="2000" b="1" u="sng" dirty="0">
              <a:solidFill>
                <a:schemeClr val="bg1">
                  <a:lumMod val="95000"/>
                  <a:lumOff val="5000"/>
                </a:schemeClr>
              </a:solidFill>
            </a:endParaRPr>
          </a:p>
        </p:txBody>
      </p:sp>
    </p:spTree>
    <p:extLst>
      <p:ext uri="{BB962C8B-B14F-4D97-AF65-F5344CB8AC3E}">
        <p14:creationId xmlns:p14="http://schemas.microsoft.com/office/powerpoint/2010/main" val="1102007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4434" y="757646"/>
            <a:ext cx="10937966" cy="461665"/>
          </a:xfrm>
          <a:prstGeom prst="rect">
            <a:avLst/>
          </a:prstGeom>
          <a:noFill/>
        </p:spPr>
        <p:txBody>
          <a:bodyPr wrap="square" rtlCol="0">
            <a:spAutoFit/>
          </a:bodyPr>
          <a:lstStyle/>
          <a:p>
            <a:r>
              <a:rPr lang="en-US" sz="2400" b="1" dirty="0" smtClean="0">
                <a:latin typeface="Arial" panose="020B0604020202020204" pitchFamily="34" charset="0"/>
                <a:cs typeface="Arial" panose="020B0604020202020204" pitchFamily="34" charset="0"/>
              </a:rPr>
              <a:t>2.What is the role of the teacher? What is the role of students?</a:t>
            </a:r>
            <a:endParaRPr lang="en-US" sz="2400" b="1" dirty="0">
              <a:latin typeface="Arial" panose="020B0604020202020204" pitchFamily="34" charset="0"/>
              <a:cs typeface="Arial" panose="020B0604020202020204" pitchFamily="34" charset="0"/>
            </a:endParaRPr>
          </a:p>
        </p:txBody>
      </p:sp>
      <p:sp>
        <p:nvSpPr>
          <p:cNvPr id="5" name="TextBox 4"/>
          <p:cNvSpPr txBox="1"/>
          <p:nvPr/>
        </p:nvSpPr>
        <p:spPr>
          <a:xfrm>
            <a:off x="757646" y="1820091"/>
            <a:ext cx="10676708" cy="830997"/>
          </a:xfrm>
          <a:prstGeom prst="rect">
            <a:avLst/>
          </a:prstGeom>
          <a:noFill/>
        </p:spPr>
        <p:txBody>
          <a:bodyPr wrap="square" rtlCol="0">
            <a:spAutoFit/>
          </a:bodyPr>
          <a:lstStyle/>
          <a:p>
            <a:r>
              <a:rPr lang="en-US" sz="2000" b="1" dirty="0" smtClean="0">
                <a:solidFill>
                  <a:srgbClr val="FFC000"/>
                </a:solidFill>
                <a:latin typeface="Arial" panose="020B0604020202020204" pitchFamily="34" charset="0"/>
                <a:cs typeface="Arial" panose="020B0604020202020204" pitchFamily="34" charset="0"/>
              </a:rPr>
              <a:t>Answer</a:t>
            </a:r>
            <a:r>
              <a:rPr lang="en-US" sz="2400" b="1" dirty="0" smtClean="0">
                <a:latin typeface="Arial" panose="020B0604020202020204" pitchFamily="34" charset="0"/>
                <a:cs typeface="Arial" panose="020B0604020202020204" pitchFamily="34" charset="0"/>
              </a:rPr>
              <a:t>: The teacher is the </a:t>
            </a:r>
            <a:r>
              <a:rPr lang="en-US" sz="2400" b="1" dirty="0" smtClean="0">
                <a:solidFill>
                  <a:schemeClr val="accent1"/>
                </a:solidFill>
                <a:latin typeface="Arial" panose="020B0604020202020204" pitchFamily="34" charset="0"/>
                <a:cs typeface="Arial" panose="020B0604020202020204" pitchFamily="34" charset="0"/>
              </a:rPr>
              <a:t>authority</a:t>
            </a:r>
            <a:r>
              <a:rPr lang="en-US" sz="2400" b="1" dirty="0" smtClean="0">
                <a:latin typeface="Arial" panose="020B0604020202020204" pitchFamily="34" charset="0"/>
                <a:cs typeface="Arial" panose="020B0604020202020204" pitchFamily="34" charset="0"/>
              </a:rPr>
              <a:t> in the class . In order for the method to be successful , students must trust  and respect him.</a:t>
            </a:r>
            <a:endParaRPr lang="en-US" sz="2400" b="1" dirty="0">
              <a:solidFill>
                <a:schemeClr val="accent1"/>
              </a:solidFill>
              <a:latin typeface="Arial" panose="020B0604020202020204" pitchFamily="34" charset="0"/>
              <a:cs typeface="Arial" panose="020B0604020202020204" pitchFamily="34" charset="0"/>
            </a:endParaRPr>
          </a:p>
        </p:txBody>
      </p:sp>
      <p:sp>
        <p:nvSpPr>
          <p:cNvPr id="3" name="TextBox 2"/>
          <p:cNvSpPr txBox="1"/>
          <p:nvPr/>
        </p:nvSpPr>
        <p:spPr>
          <a:xfrm>
            <a:off x="757646" y="4310743"/>
            <a:ext cx="10676708" cy="461665"/>
          </a:xfrm>
          <a:prstGeom prst="rect">
            <a:avLst/>
          </a:prstGeom>
          <a:noFill/>
        </p:spPr>
        <p:txBody>
          <a:bodyPr wrap="square" rtlCol="0">
            <a:spAutoFit/>
          </a:bodyPr>
          <a:lstStyle/>
          <a:p>
            <a:r>
              <a:rPr lang="en-US" sz="2400" b="1" dirty="0" smtClean="0">
                <a:latin typeface="Arial" panose="020B0604020202020204" pitchFamily="34" charset="0"/>
                <a:cs typeface="Arial" panose="020B0604020202020204" pitchFamily="34" charset="0"/>
              </a:rPr>
              <a:t>3.What are some characteristics of teaching/learning process?</a:t>
            </a:r>
            <a:endParaRPr lang="en-US" sz="2400" b="1" dirty="0">
              <a:latin typeface="Arial" panose="020B0604020202020204" pitchFamily="34" charset="0"/>
              <a:cs typeface="Arial" panose="020B0604020202020204" pitchFamily="34" charset="0"/>
            </a:endParaRPr>
          </a:p>
        </p:txBody>
      </p:sp>
      <p:sp>
        <p:nvSpPr>
          <p:cNvPr id="6" name="TextBox 5"/>
          <p:cNvSpPr txBox="1"/>
          <p:nvPr/>
        </p:nvSpPr>
        <p:spPr>
          <a:xfrm>
            <a:off x="1001486" y="5599611"/>
            <a:ext cx="10180320" cy="1200329"/>
          </a:xfrm>
          <a:prstGeom prst="rect">
            <a:avLst/>
          </a:prstGeom>
          <a:noFill/>
        </p:spPr>
        <p:txBody>
          <a:bodyPr wrap="square" rtlCol="0">
            <a:spAutoFit/>
          </a:bodyPr>
          <a:lstStyle/>
          <a:p>
            <a:r>
              <a:rPr lang="en-US" sz="2000" b="1" dirty="0" smtClean="0">
                <a:solidFill>
                  <a:srgbClr val="FFC000"/>
                </a:solidFill>
                <a:latin typeface="Arial" panose="020B0604020202020204" pitchFamily="34" charset="0"/>
                <a:cs typeface="Arial" panose="020B0604020202020204" pitchFamily="34" charset="0"/>
              </a:rPr>
              <a:t>Answer </a:t>
            </a:r>
            <a:r>
              <a:rPr lang="en-US" sz="2400" b="1" dirty="0" smtClean="0">
                <a:latin typeface="Arial" panose="020B0604020202020204" pitchFamily="34" charset="0"/>
                <a:cs typeface="Arial" panose="020B0604020202020204" pitchFamily="34" charset="0"/>
              </a:rPr>
              <a:t>: They course was conducted in a classroom that is bright and cheerful . Posters displaying grammatical information about the target language are hung around the room in order to take --------------</a:t>
            </a:r>
            <a:endParaRPr lang="en-US" sz="2000" b="1" dirty="0">
              <a:solidFill>
                <a:srgbClr val="FFC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210281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57273" y="1013767"/>
            <a:ext cx="10276114" cy="5262979"/>
          </a:xfrm>
          <a:prstGeom prst="rect">
            <a:avLst/>
          </a:prstGeom>
          <a:noFill/>
        </p:spPr>
        <p:txBody>
          <a:bodyPr wrap="square" rtlCol="0">
            <a:spAutoFit/>
          </a:bodyPr>
          <a:lstStyle/>
          <a:p>
            <a:r>
              <a:rPr lang="en-US" sz="2400" b="1" dirty="0" smtClean="0">
                <a:latin typeface="Arial" panose="020B0604020202020204" pitchFamily="34" charset="0"/>
                <a:cs typeface="Arial" panose="020B0604020202020204" pitchFamily="34" charset="0"/>
              </a:rPr>
              <a:t>Advantage of student’s peripheral learning . posters are changed every few weeks.</a:t>
            </a:r>
          </a:p>
          <a:p>
            <a:r>
              <a:rPr lang="en-US" sz="2400" b="1" dirty="0" smtClean="0">
                <a:latin typeface="Arial" panose="020B0604020202020204" pitchFamily="34" charset="0"/>
                <a:cs typeface="Arial" panose="020B0604020202020204" pitchFamily="34" charset="0"/>
              </a:rPr>
              <a:t>Students select target language names and choose new occupations.</a:t>
            </a:r>
          </a:p>
          <a:p>
            <a:r>
              <a:rPr lang="en-US" sz="2400" b="1" dirty="0" smtClean="0">
                <a:latin typeface="Arial" panose="020B0604020202020204" pitchFamily="34" charset="0"/>
                <a:cs typeface="Arial" panose="020B0604020202020204" pitchFamily="34" charset="0"/>
              </a:rPr>
              <a:t>During the course , they create whole biographies to go along with their new identities.</a:t>
            </a:r>
          </a:p>
          <a:p>
            <a:r>
              <a:rPr lang="en-US" sz="2400" b="1" dirty="0" smtClean="0">
                <a:latin typeface="Arial" panose="020B0604020202020204" pitchFamily="34" charset="0"/>
                <a:cs typeface="Arial" panose="020B0604020202020204" pitchFamily="34" charset="0"/>
              </a:rPr>
              <a:t>The texts students work from are handouts containing lengthy dialogues(as many as 800 words)</a:t>
            </a:r>
            <a:r>
              <a:rPr lang="en-US" sz="2400" b="1" dirty="0">
                <a:latin typeface="Arial" panose="020B0604020202020204" pitchFamily="34" charset="0"/>
                <a:cs typeface="Arial" panose="020B0604020202020204" pitchFamily="34" charset="0"/>
              </a:rPr>
              <a:t> </a:t>
            </a:r>
            <a:r>
              <a:rPr lang="en-US" sz="2400" b="1" dirty="0" smtClean="0">
                <a:latin typeface="Arial" panose="020B0604020202020204" pitchFamily="34" charset="0"/>
                <a:cs typeface="Arial" panose="020B0604020202020204" pitchFamily="34" charset="0"/>
              </a:rPr>
              <a:t>in the target language. Next to the dialogue is a translation in the students’ native language . There are also some notes on vocabulary and grammar which correspond to boldfaced items in the dialogue.</a:t>
            </a:r>
          </a:p>
          <a:p>
            <a:r>
              <a:rPr lang="en-US" sz="2400" b="1" dirty="0" smtClean="0">
                <a:latin typeface="Arial" panose="020B0604020202020204" pitchFamily="34" charset="0"/>
                <a:cs typeface="Arial" panose="020B0604020202020204" pitchFamily="34" charset="0"/>
              </a:rPr>
              <a:t>The teacher presents the dialogue during two </a:t>
            </a:r>
            <a:r>
              <a:rPr lang="en-US" sz="2400" b="1" dirty="0" smtClean="0">
                <a:solidFill>
                  <a:schemeClr val="accent2"/>
                </a:solidFill>
                <a:latin typeface="Arial" panose="020B0604020202020204" pitchFamily="34" charset="0"/>
                <a:cs typeface="Arial" panose="020B0604020202020204" pitchFamily="34" charset="0"/>
              </a:rPr>
              <a:t>*concerts*.</a:t>
            </a:r>
            <a:r>
              <a:rPr lang="en-US" sz="2400" b="1" dirty="0">
                <a:latin typeface="Arial" panose="020B0604020202020204" pitchFamily="34" charset="0"/>
                <a:cs typeface="Arial" panose="020B0604020202020204" pitchFamily="34" charset="0"/>
              </a:rPr>
              <a:t> </a:t>
            </a:r>
            <a:r>
              <a:rPr lang="en-US" sz="2400" b="1" dirty="0" smtClean="0">
                <a:latin typeface="Arial" panose="020B0604020202020204" pitchFamily="34" charset="0"/>
                <a:cs typeface="Arial" panose="020B0604020202020204" pitchFamily="34" charset="0"/>
              </a:rPr>
              <a:t>These represents the first major phase (</a:t>
            </a:r>
            <a:r>
              <a:rPr lang="en-US" sz="2400" b="1" dirty="0" smtClean="0">
                <a:solidFill>
                  <a:schemeClr val="accent1"/>
                </a:solidFill>
                <a:latin typeface="Arial" panose="020B0604020202020204" pitchFamily="34" charset="0"/>
                <a:cs typeface="Arial" panose="020B0604020202020204" pitchFamily="34" charset="0"/>
              </a:rPr>
              <a:t>The receptive phase </a:t>
            </a:r>
            <a:r>
              <a:rPr lang="en-US" sz="2400" b="1" dirty="0" smtClean="0">
                <a:latin typeface="Arial" panose="020B0604020202020204" pitchFamily="34" charset="0"/>
                <a:cs typeface="Arial" panose="020B0604020202020204" pitchFamily="34" charset="0"/>
              </a:rPr>
              <a:t>) . In the first concert the teacher reads the dialogue , matching her voice to the rhythm and pitch of music. </a:t>
            </a:r>
            <a:endParaRPr lang="en-US" sz="2400" b="1" dirty="0" smtClean="0">
              <a:solidFill>
                <a:schemeClr val="accent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02177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89538" y="1508369"/>
            <a:ext cx="9777047" cy="4154984"/>
          </a:xfrm>
          <a:prstGeom prst="rect">
            <a:avLst/>
          </a:prstGeom>
          <a:noFill/>
        </p:spPr>
        <p:txBody>
          <a:bodyPr wrap="square" rtlCol="0">
            <a:spAutoFit/>
          </a:bodyPr>
          <a:lstStyle/>
          <a:p>
            <a:r>
              <a:rPr lang="en-US" sz="2400" b="1" dirty="0" smtClean="0">
                <a:latin typeface="Arial" panose="020B0604020202020204" pitchFamily="34" charset="0"/>
                <a:cs typeface="Arial" panose="020B0604020202020204" pitchFamily="34" charset="0"/>
              </a:rPr>
              <a:t>In the ways , the whole brain becomes activated. The students follow the target language dialogue, as the teacher reads it aloud. They also check the translation . During the second concert , the students listen calmly to the while the teacher reads the dialogue  at normal speed. For homework, the students read over the dialogue just before they go to sleep, and again when they get up the next morning.</a:t>
            </a:r>
          </a:p>
          <a:p>
            <a:r>
              <a:rPr lang="en-US" sz="2400" b="1" dirty="0" smtClean="0">
                <a:latin typeface="Arial" panose="020B0604020202020204" pitchFamily="34" charset="0"/>
                <a:cs typeface="Arial" panose="020B0604020202020204" pitchFamily="34" charset="0"/>
              </a:rPr>
              <a:t>What follows is second major phase( the active phase ), in which students engage in various activities designed to help them gain facility with the new material. The activities include dramatization, games , songs, and question-answer exercises.</a:t>
            </a:r>
            <a:endParaRPr lang="en-US"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19066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61292" y="1383323"/>
            <a:ext cx="10191262" cy="830997"/>
          </a:xfrm>
          <a:prstGeom prst="rect">
            <a:avLst/>
          </a:prstGeom>
          <a:noFill/>
        </p:spPr>
        <p:txBody>
          <a:bodyPr wrap="square" rtlCol="0">
            <a:spAutoFit/>
          </a:bodyPr>
          <a:lstStyle/>
          <a:p>
            <a:r>
              <a:rPr lang="en-US" sz="2400" b="1" dirty="0" smtClean="0">
                <a:latin typeface="Arial" panose="020B0604020202020204" pitchFamily="34" charset="0"/>
                <a:cs typeface="Arial" panose="020B0604020202020204" pitchFamily="34" charset="0"/>
              </a:rPr>
              <a:t>4. What is the nature of student-teacher interaction? What is the nature of student- teacher interaction?</a:t>
            </a:r>
            <a:endParaRPr lang="en-US" sz="2400" b="1" dirty="0">
              <a:latin typeface="Arial" panose="020B0604020202020204" pitchFamily="34" charset="0"/>
              <a:cs typeface="Arial" panose="020B0604020202020204" pitchFamily="34" charset="0"/>
            </a:endParaRPr>
          </a:p>
        </p:txBody>
      </p:sp>
      <p:sp>
        <p:nvSpPr>
          <p:cNvPr id="5" name="TextBox 4"/>
          <p:cNvSpPr txBox="1"/>
          <p:nvPr/>
        </p:nvSpPr>
        <p:spPr>
          <a:xfrm>
            <a:off x="1055077" y="2641600"/>
            <a:ext cx="9995877" cy="2677656"/>
          </a:xfrm>
          <a:prstGeom prst="rect">
            <a:avLst/>
          </a:prstGeom>
          <a:noFill/>
        </p:spPr>
        <p:txBody>
          <a:bodyPr wrap="square" rtlCol="0">
            <a:spAutoFit/>
          </a:bodyPr>
          <a:lstStyle/>
          <a:p>
            <a:r>
              <a:rPr lang="en-US" sz="2000" b="1" dirty="0" smtClean="0">
                <a:solidFill>
                  <a:srgbClr val="FFC000"/>
                </a:solidFill>
                <a:latin typeface="Arial" panose="020B0604020202020204" pitchFamily="34" charset="0"/>
                <a:cs typeface="Arial" panose="020B0604020202020204" pitchFamily="34" charset="0"/>
              </a:rPr>
              <a:t>Answer</a:t>
            </a:r>
            <a:r>
              <a:rPr lang="en-US" sz="2400" b="1" dirty="0" smtClean="0">
                <a:latin typeface="Arial" panose="020B0604020202020204" pitchFamily="34" charset="0"/>
                <a:cs typeface="Arial" panose="020B0604020202020204" pitchFamily="34" charset="0"/>
              </a:rPr>
              <a:t>: the teacher initiates interactions with the whole group of students and with individuals right from the beginning of the language course. Initially , the students can only respond nonverbally or with a few target language words they have practiced. Later , the students have more </a:t>
            </a:r>
            <a:r>
              <a:rPr lang="en-US" sz="2400" b="1" dirty="0" err="1" smtClean="0">
                <a:latin typeface="Arial" panose="020B0604020202020204" pitchFamily="34" charset="0"/>
                <a:cs typeface="Arial" panose="020B0604020202020204" pitchFamily="34" charset="0"/>
              </a:rPr>
              <a:t>controle</a:t>
            </a:r>
            <a:r>
              <a:rPr lang="en-US" sz="2400" b="1" dirty="0" smtClean="0">
                <a:latin typeface="Arial" panose="020B0604020202020204" pitchFamily="34" charset="0"/>
                <a:cs typeface="Arial" panose="020B0604020202020204" pitchFamily="34" charset="0"/>
              </a:rPr>
              <a:t> of the target language and can respond more appropriate and even initiate interaction themselves.</a:t>
            </a:r>
            <a:endParaRPr lang="en-US"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642423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17600" y="1406769"/>
            <a:ext cx="9917723" cy="461665"/>
          </a:xfrm>
          <a:prstGeom prst="rect">
            <a:avLst/>
          </a:prstGeom>
          <a:noFill/>
        </p:spPr>
        <p:txBody>
          <a:bodyPr wrap="square" rtlCol="0">
            <a:spAutoFit/>
          </a:bodyPr>
          <a:lstStyle/>
          <a:p>
            <a:r>
              <a:rPr lang="en-US" sz="2400" b="1" dirty="0" smtClean="0">
                <a:latin typeface="Arial" panose="020B0604020202020204" pitchFamily="34" charset="0"/>
                <a:cs typeface="Arial" panose="020B0604020202020204" pitchFamily="34" charset="0"/>
              </a:rPr>
              <a:t>5.How are the feelings of students dealt with?</a:t>
            </a:r>
            <a:endParaRPr lang="en-US" sz="2400" b="1" dirty="0">
              <a:latin typeface="Arial" panose="020B0604020202020204" pitchFamily="34" charset="0"/>
              <a:cs typeface="Arial" panose="020B0604020202020204" pitchFamily="34" charset="0"/>
            </a:endParaRPr>
          </a:p>
        </p:txBody>
      </p:sp>
      <p:sp>
        <p:nvSpPr>
          <p:cNvPr id="6" name="TextBox 5"/>
          <p:cNvSpPr txBox="1"/>
          <p:nvPr/>
        </p:nvSpPr>
        <p:spPr>
          <a:xfrm>
            <a:off x="1234831" y="2813538"/>
            <a:ext cx="9667631" cy="1569660"/>
          </a:xfrm>
          <a:prstGeom prst="rect">
            <a:avLst/>
          </a:prstGeom>
          <a:noFill/>
        </p:spPr>
        <p:txBody>
          <a:bodyPr wrap="square" rtlCol="0">
            <a:spAutoFit/>
          </a:bodyPr>
          <a:lstStyle/>
          <a:p>
            <a:r>
              <a:rPr lang="en-US" sz="2000" b="1" dirty="0" smtClean="0">
                <a:solidFill>
                  <a:srgbClr val="FFC000"/>
                </a:solidFill>
                <a:latin typeface="Arial" panose="020B0604020202020204" pitchFamily="34" charset="0"/>
                <a:cs typeface="Arial" panose="020B0604020202020204" pitchFamily="34" charset="0"/>
              </a:rPr>
              <a:t>Answer</a:t>
            </a:r>
            <a:r>
              <a:rPr lang="en-US" sz="2400" b="1" dirty="0" smtClean="0">
                <a:latin typeface="Arial" panose="020B0604020202020204" pitchFamily="34" charset="0"/>
                <a:cs typeface="Arial" panose="020B0604020202020204" pitchFamily="34" charset="0"/>
              </a:rPr>
              <a:t>: a great deal of attention is given to students ‘ feeling in this method. The students must be relaxed and confident.it is the teacher’s responsibility to remove psychological learning barriers.</a:t>
            </a:r>
            <a:endParaRPr lang="en-US" sz="2400" b="1" dirty="0">
              <a:latin typeface="Arial" panose="020B0604020202020204" pitchFamily="34" charset="0"/>
              <a:cs typeface="Arial" panose="020B0604020202020204" pitchFamily="34" charset="0"/>
            </a:endParaRPr>
          </a:p>
        </p:txBody>
      </p:sp>
      <p:sp>
        <p:nvSpPr>
          <p:cNvPr id="7" name="TextBox 6"/>
          <p:cNvSpPr txBox="1"/>
          <p:nvPr/>
        </p:nvSpPr>
        <p:spPr>
          <a:xfrm>
            <a:off x="1320800" y="4923692"/>
            <a:ext cx="9652000" cy="461665"/>
          </a:xfrm>
          <a:prstGeom prst="rect">
            <a:avLst/>
          </a:prstGeom>
          <a:noFill/>
        </p:spPr>
        <p:txBody>
          <a:bodyPr wrap="square" rtlCol="0">
            <a:spAutoFit/>
          </a:bodyPr>
          <a:lstStyle/>
          <a:p>
            <a:r>
              <a:rPr lang="en-US" sz="2400" b="1" dirty="0" smtClean="0">
                <a:latin typeface="Arial" panose="020B0604020202020204" pitchFamily="34" charset="0"/>
                <a:cs typeface="Arial" panose="020B0604020202020204" pitchFamily="34" charset="0"/>
              </a:rPr>
              <a:t>6. How is language viewed? How is culture viewed?</a:t>
            </a:r>
            <a:endParaRPr lang="en-US"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061312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58834" y="1489166"/>
            <a:ext cx="9117875" cy="1938992"/>
          </a:xfrm>
          <a:prstGeom prst="rect">
            <a:avLst/>
          </a:prstGeom>
          <a:noFill/>
        </p:spPr>
        <p:txBody>
          <a:bodyPr wrap="square" rtlCol="0">
            <a:spAutoFit/>
          </a:bodyPr>
          <a:lstStyle/>
          <a:p>
            <a:r>
              <a:rPr lang="en-US" sz="2000" b="1" dirty="0" smtClean="0">
                <a:solidFill>
                  <a:srgbClr val="FFC000"/>
                </a:solidFill>
                <a:latin typeface="Arial" panose="020B0604020202020204" pitchFamily="34" charset="0"/>
                <a:cs typeface="Arial" panose="020B0604020202020204" pitchFamily="34" charset="0"/>
              </a:rPr>
              <a:t>Answer</a:t>
            </a:r>
            <a:r>
              <a:rPr lang="en-US" sz="2400" b="1" dirty="0" smtClean="0">
                <a:latin typeface="Arial" panose="020B0604020202020204" pitchFamily="34" charset="0"/>
                <a:cs typeface="Arial" panose="020B0604020202020204" pitchFamily="34" charset="0"/>
              </a:rPr>
              <a:t> : Language is the first of two plane process of communication. In the second plane are factors which influence the linguistic message.</a:t>
            </a:r>
          </a:p>
          <a:p>
            <a:r>
              <a:rPr lang="en-US" sz="2400" b="1" dirty="0" smtClean="0">
                <a:latin typeface="Arial" panose="020B0604020202020204" pitchFamily="34" charset="0"/>
                <a:cs typeface="Arial" panose="020B0604020202020204" pitchFamily="34" charset="0"/>
              </a:rPr>
              <a:t>For example , the way one dresses or the nonverbal behavior one uses affects how one’s linguistic message is interpreted.</a:t>
            </a:r>
            <a:endParaRPr lang="en-US" sz="2400" b="1" dirty="0">
              <a:latin typeface="Arial" panose="020B0604020202020204" pitchFamily="34" charset="0"/>
              <a:cs typeface="Arial" panose="020B0604020202020204" pitchFamily="34" charset="0"/>
            </a:endParaRPr>
          </a:p>
        </p:txBody>
      </p:sp>
      <p:sp>
        <p:nvSpPr>
          <p:cNvPr id="5" name="TextBox 4"/>
          <p:cNvSpPr txBox="1"/>
          <p:nvPr/>
        </p:nvSpPr>
        <p:spPr>
          <a:xfrm>
            <a:off x="1045029" y="4127863"/>
            <a:ext cx="10110651" cy="830997"/>
          </a:xfrm>
          <a:prstGeom prst="rect">
            <a:avLst/>
          </a:prstGeom>
          <a:noFill/>
        </p:spPr>
        <p:txBody>
          <a:bodyPr wrap="square" rtlCol="0">
            <a:spAutoFit/>
          </a:bodyPr>
          <a:lstStyle/>
          <a:p>
            <a:r>
              <a:rPr lang="en-US" sz="2400" b="1" dirty="0" smtClean="0">
                <a:latin typeface="Arial" panose="020B0604020202020204" pitchFamily="34" charset="0"/>
                <a:cs typeface="Arial" panose="020B0604020202020204" pitchFamily="34" charset="0"/>
              </a:rPr>
              <a:t>7. What areas of language are emphasized ? What language skills are emphasized?</a:t>
            </a:r>
            <a:endParaRPr lang="en-US" sz="2400" b="1" dirty="0">
              <a:latin typeface="Arial" panose="020B0604020202020204" pitchFamily="34" charset="0"/>
              <a:cs typeface="Arial" panose="020B0604020202020204" pitchFamily="34" charset="0"/>
            </a:endParaRPr>
          </a:p>
        </p:txBody>
      </p:sp>
      <p:sp>
        <p:nvSpPr>
          <p:cNvPr id="6" name="TextBox 5"/>
          <p:cNvSpPr txBox="1"/>
          <p:nvPr/>
        </p:nvSpPr>
        <p:spPr>
          <a:xfrm>
            <a:off x="1558834" y="5172891"/>
            <a:ext cx="9117875" cy="1200329"/>
          </a:xfrm>
          <a:prstGeom prst="rect">
            <a:avLst/>
          </a:prstGeom>
          <a:noFill/>
        </p:spPr>
        <p:txBody>
          <a:bodyPr wrap="square" rtlCol="0">
            <a:spAutoFit/>
          </a:bodyPr>
          <a:lstStyle/>
          <a:p>
            <a:r>
              <a:rPr lang="en-US" sz="2000" b="1" dirty="0" smtClean="0">
                <a:solidFill>
                  <a:srgbClr val="FFC000"/>
                </a:solidFill>
                <a:latin typeface="Arial" panose="020B0604020202020204" pitchFamily="34" charset="0"/>
                <a:cs typeface="Arial" panose="020B0604020202020204" pitchFamily="34" charset="0"/>
              </a:rPr>
              <a:t>Answer</a:t>
            </a:r>
            <a:r>
              <a:rPr lang="en-US" sz="2400" b="1" dirty="0" smtClean="0">
                <a:latin typeface="Arial" panose="020B0604020202020204" pitchFamily="34" charset="0"/>
                <a:cs typeface="Arial" panose="020B0604020202020204" pitchFamily="34" charset="0"/>
              </a:rPr>
              <a:t> : vocabulary is emphasized.</a:t>
            </a:r>
          </a:p>
          <a:p>
            <a:r>
              <a:rPr lang="en-US" sz="2400" b="1" dirty="0" smtClean="0">
                <a:latin typeface="Arial" panose="020B0604020202020204" pitchFamily="34" charset="0"/>
                <a:cs typeface="Arial" panose="020B0604020202020204" pitchFamily="34" charset="0"/>
              </a:rPr>
              <a:t>Speaking communicatively is emphasized . students also read in the target language and write in it.</a:t>
            </a:r>
            <a:endParaRPr lang="en-US"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79444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18903" y="1619794"/>
            <a:ext cx="10171611" cy="461665"/>
          </a:xfrm>
          <a:prstGeom prst="rect">
            <a:avLst/>
          </a:prstGeom>
          <a:noFill/>
        </p:spPr>
        <p:txBody>
          <a:bodyPr wrap="square" rtlCol="0">
            <a:spAutoFit/>
          </a:bodyPr>
          <a:lstStyle/>
          <a:p>
            <a:r>
              <a:rPr lang="en-US" sz="2400" b="1" dirty="0" smtClean="0">
                <a:latin typeface="Arial" panose="020B0604020202020204" pitchFamily="34" charset="0"/>
                <a:cs typeface="Arial" panose="020B0604020202020204" pitchFamily="34" charset="0"/>
              </a:rPr>
              <a:t>8. What is role of student’s native language?</a:t>
            </a:r>
            <a:endParaRPr lang="en-US" sz="2400" b="1" dirty="0">
              <a:latin typeface="Arial" panose="020B0604020202020204" pitchFamily="34" charset="0"/>
              <a:cs typeface="Arial" panose="020B0604020202020204" pitchFamily="34" charset="0"/>
            </a:endParaRPr>
          </a:p>
        </p:txBody>
      </p:sp>
      <p:sp>
        <p:nvSpPr>
          <p:cNvPr id="5" name="TextBox 4"/>
          <p:cNvSpPr txBox="1"/>
          <p:nvPr/>
        </p:nvSpPr>
        <p:spPr>
          <a:xfrm>
            <a:off x="2185851" y="2734491"/>
            <a:ext cx="7898675" cy="1938992"/>
          </a:xfrm>
          <a:prstGeom prst="rect">
            <a:avLst/>
          </a:prstGeom>
          <a:noFill/>
        </p:spPr>
        <p:txBody>
          <a:bodyPr wrap="square" rtlCol="0">
            <a:spAutoFit/>
          </a:bodyPr>
          <a:lstStyle/>
          <a:p>
            <a:r>
              <a:rPr lang="en-US" sz="2000" b="1" dirty="0" smtClean="0">
                <a:solidFill>
                  <a:srgbClr val="FFC000"/>
                </a:solidFill>
                <a:latin typeface="Arial" panose="020B0604020202020204" pitchFamily="34" charset="0"/>
                <a:cs typeface="Arial" panose="020B0604020202020204" pitchFamily="34" charset="0"/>
              </a:rPr>
              <a:t>Answer</a:t>
            </a:r>
            <a:r>
              <a:rPr lang="en-US" dirty="0" smtClean="0"/>
              <a:t> </a:t>
            </a:r>
            <a:r>
              <a:rPr lang="en-US" sz="2400" b="1" dirty="0" smtClean="0">
                <a:latin typeface="Arial" panose="020B0604020202020204" pitchFamily="34" charset="0"/>
                <a:cs typeface="Arial" panose="020B0604020202020204" pitchFamily="34" charset="0"/>
              </a:rPr>
              <a:t>: native language translation is used to make the meaning of the dialogued clear. Teacher also uses the native language when necessary. As the course proceeds , the teacher uses the native language less and less.</a:t>
            </a:r>
            <a:endParaRPr lang="en-US"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607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18606" y="1419497"/>
            <a:ext cx="10493828" cy="461665"/>
          </a:xfrm>
          <a:prstGeom prst="rect">
            <a:avLst/>
          </a:prstGeom>
          <a:noFill/>
        </p:spPr>
        <p:txBody>
          <a:bodyPr wrap="square" rtlCol="0">
            <a:spAutoFit/>
          </a:bodyPr>
          <a:lstStyle/>
          <a:p>
            <a:r>
              <a:rPr lang="en-US" sz="2400" b="1" dirty="0" smtClean="0">
                <a:latin typeface="Arial" panose="020B0604020202020204" pitchFamily="34" charset="0"/>
                <a:cs typeface="Arial" panose="020B0604020202020204" pitchFamily="34" charset="0"/>
              </a:rPr>
              <a:t>9. How is evaluation accomplished?</a:t>
            </a:r>
            <a:endParaRPr lang="en-US" sz="2400" b="1" dirty="0">
              <a:latin typeface="Arial" panose="020B0604020202020204" pitchFamily="34" charset="0"/>
              <a:cs typeface="Arial" panose="020B0604020202020204" pitchFamily="34" charset="0"/>
            </a:endParaRPr>
          </a:p>
        </p:txBody>
      </p:sp>
      <p:sp>
        <p:nvSpPr>
          <p:cNvPr id="5" name="TextBox 4"/>
          <p:cNvSpPr txBox="1"/>
          <p:nvPr/>
        </p:nvSpPr>
        <p:spPr>
          <a:xfrm>
            <a:off x="1645920" y="2699657"/>
            <a:ext cx="8856617" cy="830997"/>
          </a:xfrm>
          <a:prstGeom prst="rect">
            <a:avLst/>
          </a:prstGeom>
          <a:noFill/>
        </p:spPr>
        <p:txBody>
          <a:bodyPr wrap="square" rtlCol="0">
            <a:spAutoFit/>
          </a:bodyPr>
          <a:lstStyle/>
          <a:p>
            <a:r>
              <a:rPr lang="en-US" sz="2000" b="1" dirty="0" smtClean="0">
                <a:solidFill>
                  <a:srgbClr val="FFC000"/>
                </a:solidFill>
                <a:latin typeface="Arial" panose="020B0604020202020204" pitchFamily="34" charset="0"/>
                <a:cs typeface="Arial" panose="020B0604020202020204" pitchFamily="34" charset="0"/>
              </a:rPr>
              <a:t>Answer</a:t>
            </a:r>
            <a:r>
              <a:rPr lang="en-US" dirty="0" smtClean="0"/>
              <a:t> </a:t>
            </a:r>
            <a:r>
              <a:rPr lang="en-US" sz="2400" b="1" dirty="0" smtClean="0">
                <a:latin typeface="Arial" panose="020B0604020202020204" pitchFamily="34" charset="0"/>
                <a:cs typeface="Arial" panose="020B0604020202020204" pitchFamily="34" charset="0"/>
              </a:rPr>
              <a:t>: evaluation is conducted on students’ normal in-class performance, not through formal tests.</a:t>
            </a:r>
            <a:endParaRPr lang="en-US" sz="2400" b="1" dirty="0">
              <a:latin typeface="Arial" panose="020B0604020202020204" pitchFamily="34" charset="0"/>
              <a:cs typeface="Arial" panose="020B0604020202020204" pitchFamily="34" charset="0"/>
            </a:endParaRPr>
          </a:p>
        </p:txBody>
      </p:sp>
      <p:sp>
        <p:nvSpPr>
          <p:cNvPr id="6" name="TextBox 5"/>
          <p:cNvSpPr txBox="1"/>
          <p:nvPr/>
        </p:nvSpPr>
        <p:spPr>
          <a:xfrm>
            <a:off x="818606" y="4197531"/>
            <a:ext cx="10493828" cy="461665"/>
          </a:xfrm>
          <a:prstGeom prst="rect">
            <a:avLst/>
          </a:prstGeom>
          <a:noFill/>
        </p:spPr>
        <p:txBody>
          <a:bodyPr wrap="square" rtlCol="0">
            <a:spAutoFit/>
          </a:bodyPr>
          <a:lstStyle/>
          <a:p>
            <a:r>
              <a:rPr lang="en-US" sz="2400" b="1" dirty="0" smtClean="0">
                <a:latin typeface="Arial" panose="020B0604020202020204" pitchFamily="34" charset="0"/>
                <a:cs typeface="Arial" panose="020B0604020202020204" pitchFamily="34" charset="0"/>
              </a:rPr>
              <a:t>10. How does the teacher respond to students’ errors?</a:t>
            </a:r>
            <a:endParaRPr lang="en-US" sz="2400" b="1" dirty="0">
              <a:latin typeface="Arial" panose="020B0604020202020204" pitchFamily="34" charset="0"/>
              <a:cs typeface="Arial" panose="020B0604020202020204" pitchFamily="34" charset="0"/>
            </a:endParaRPr>
          </a:p>
        </p:txBody>
      </p:sp>
      <p:sp>
        <p:nvSpPr>
          <p:cNvPr id="7" name="TextBox 6"/>
          <p:cNvSpPr txBox="1"/>
          <p:nvPr/>
        </p:nvSpPr>
        <p:spPr>
          <a:xfrm>
            <a:off x="1715589" y="4990011"/>
            <a:ext cx="8429897" cy="830997"/>
          </a:xfrm>
          <a:prstGeom prst="rect">
            <a:avLst/>
          </a:prstGeom>
          <a:noFill/>
        </p:spPr>
        <p:txBody>
          <a:bodyPr wrap="square" rtlCol="0">
            <a:spAutoFit/>
          </a:bodyPr>
          <a:lstStyle/>
          <a:p>
            <a:r>
              <a:rPr lang="en-US" sz="2000" b="1" dirty="0">
                <a:solidFill>
                  <a:srgbClr val="FFC000"/>
                </a:solidFill>
                <a:latin typeface="Arial" panose="020B0604020202020204" pitchFamily="34" charset="0"/>
                <a:cs typeface="Arial" panose="020B0604020202020204" pitchFamily="34" charset="0"/>
              </a:rPr>
              <a:t>A</a:t>
            </a:r>
            <a:r>
              <a:rPr lang="en-US" sz="2000" b="1" dirty="0" smtClean="0">
                <a:solidFill>
                  <a:srgbClr val="FFC000"/>
                </a:solidFill>
                <a:latin typeface="Arial" panose="020B0604020202020204" pitchFamily="34" charset="0"/>
                <a:cs typeface="Arial" panose="020B0604020202020204" pitchFamily="34" charset="0"/>
              </a:rPr>
              <a:t>nswer</a:t>
            </a:r>
            <a:r>
              <a:rPr lang="en-US" sz="2400" dirty="0" smtClean="0">
                <a:latin typeface="Arial" panose="020B0604020202020204" pitchFamily="34" charset="0"/>
                <a:cs typeface="Arial" panose="020B0604020202020204" pitchFamily="34" charset="0"/>
              </a:rPr>
              <a:t>: </a:t>
            </a:r>
            <a:r>
              <a:rPr lang="en-US" sz="2400" b="1" dirty="0">
                <a:latin typeface="Arial" panose="020B0604020202020204" pitchFamily="34" charset="0"/>
                <a:cs typeface="Arial" panose="020B0604020202020204" pitchFamily="34" charset="0"/>
              </a:rPr>
              <a:t>E</a:t>
            </a:r>
            <a:r>
              <a:rPr lang="en-US" sz="2400" b="1" dirty="0" smtClean="0">
                <a:latin typeface="Arial" panose="020B0604020202020204" pitchFamily="34" charset="0"/>
                <a:cs typeface="Arial" panose="020B0604020202020204" pitchFamily="34" charset="0"/>
              </a:rPr>
              <a:t>rrors are corrected gently, with the teachers using a soft voice.</a:t>
            </a:r>
            <a:endParaRPr lang="en-US"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966290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376</TotalTime>
  <Words>904</Words>
  <Application>Microsoft Office PowerPoint</Application>
  <PresentationFormat>Widescreen</PresentationFormat>
  <Paragraphs>46</Paragraphs>
  <Slides>13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B Roya</vt:lpstr>
      <vt:lpstr>Calibri</vt:lpstr>
      <vt:lpstr>Century Gothic</vt:lpstr>
      <vt:lpstr>Wingdings 3</vt:lpstr>
      <vt:lpstr>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Novin Pendar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NP</dc:creator>
  <cp:lastModifiedBy>User</cp:lastModifiedBy>
  <cp:revision>40</cp:revision>
  <dcterms:created xsi:type="dcterms:W3CDTF">2017-10-31T13:59:55Z</dcterms:created>
  <dcterms:modified xsi:type="dcterms:W3CDTF">2020-04-19T13:42:33Z</dcterms:modified>
</cp:coreProperties>
</file>